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Montserrat Black" panose="00000A00000000000000" pitchFamily="2" charset="0"/>
      <p:bold r:id="rId15"/>
      <p:boldItalic r:id="rId16"/>
    </p:embeddedFont>
    <p:embeddedFont>
      <p:font typeface="Montserrat ExtraBold" panose="00000900000000000000" pitchFamily="2" charset="0"/>
      <p:bold r:id="rId17"/>
      <p:boldItalic r:id="rId18"/>
    </p:embeddedFont>
    <p:embeddedFont>
      <p:font typeface="Roboto Mono" panose="00000009000000000000" pitchFamily="49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5ef4b6a81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5ef4b6a81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238e70ae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238e70ae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238e70ae6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238e70ae6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238e70ae6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238e70ae6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238e70ae6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238e70ae6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238e70ae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238e70ae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e56c3fa0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2e56c3fa0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dffeaf46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edffeaf46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E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12047" t="40815" r="12039" b="40815"/>
          <a:stretch/>
        </p:blipFill>
        <p:spPr>
          <a:xfrm>
            <a:off x="449725" y="305650"/>
            <a:ext cx="539401" cy="13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l="22055" t="4480" r="57672" b="2764"/>
          <a:stretch/>
        </p:blipFill>
        <p:spPr>
          <a:xfrm>
            <a:off x="6918350" y="0"/>
            <a:ext cx="16862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l="42328" t="4480" r="51186" b="2764"/>
          <a:stretch/>
        </p:blipFill>
        <p:spPr>
          <a:xfrm>
            <a:off x="8604600" y="0"/>
            <a:ext cx="539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1133675" y="2351600"/>
            <a:ext cx="4048200" cy="376800"/>
          </a:xfrm>
          <a:prstGeom prst="rect">
            <a:avLst/>
          </a:prstGeom>
          <a:solidFill>
            <a:srgbClr val="FF85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 ExtraBold"/>
                <a:ea typeface="Montserrat ExtraBold"/>
                <a:cs typeface="Montserrat ExtraBold"/>
                <a:sym typeface="Montserrat ExtraBold"/>
              </a:rPr>
              <a:t>Los dos punteros</a:t>
            </a:r>
            <a:endParaRPr sz="17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91539">
            <a:off x="6424450" y="3588826"/>
            <a:ext cx="1047074" cy="10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013875" y="1063972"/>
            <a:ext cx="5057700" cy="12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5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Clase 4</a:t>
            </a:r>
            <a:endParaRPr sz="5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013876" y="3182650"/>
            <a:ext cx="370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Comenzamos en 10 min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013876" y="3578500"/>
            <a:ext cx="370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6:40pm (hora CDMX)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E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640452" y="292935"/>
            <a:ext cx="58170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Los dos punteros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67" name="Google Shape;67;p14"/>
          <p:cNvCxnSpPr/>
          <p:nvPr/>
        </p:nvCxnSpPr>
        <p:spPr>
          <a:xfrm>
            <a:off x="569152" y="387559"/>
            <a:ext cx="0" cy="228300"/>
          </a:xfrm>
          <a:prstGeom prst="straightConnector1">
            <a:avLst/>
          </a:prstGeom>
          <a:noFill/>
          <a:ln w="38100" cap="flat" cmpd="sng">
            <a:solidFill>
              <a:srgbClr val="6BD98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14"/>
          <p:cNvSpPr txBox="1"/>
          <p:nvPr/>
        </p:nvSpPr>
        <p:spPr>
          <a:xfrm>
            <a:off x="640450" y="814175"/>
            <a:ext cx="3782700" cy="23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 algoritmo de los dos punteros es una técnica eficiente y versátil que se usa para resolver problemas relacionados con arreglos o cadenas ordenadas. Aunque el concepto puede sonar complejo, es fácil de entender y aplicar con algo de práctica. </a:t>
            </a:r>
            <a:endParaRPr sz="2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l="10043" t="4480" r="39179" b="2764"/>
          <a:stretch/>
        </p:blipFill>
        <p:spPr>
          <a:xfrm>
            <a:off x="4920301" y="0"/>
            <a:ext cx="4223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4">
            <a:alphaModFix/>
          </a:blip>
          <a:srcRect l="12047" t="40815" r="12039" b="40815"/>
          <a:stretch/>
        </p:blipFill>
        <p:spPr>
          <a:xfrm>
            <a:off x="569150" y="4740363"/>
            <a:ext cx="539401" cy="13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373270">
            <a:off x="8138486" y="176411"/>
            <a:ext cx="775503" cy="77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6">
            <a:alphaModFix/>
          </a:blip>
          <a:srcRect t="14840" b="33753"/>
          <a:stretch/>
        </p:blipFill>
        <p:spPr>
          <a:xfrm>
            <a:off x="1196225" y="3232400"/>
            <a:ext cx="2738499" cy="14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E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640452" y="292935"/>
            <a:ext cx="58170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¿Para qué sirve?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78" name="Google Shape;78;p15"/>
          <p:cNvCxnSpPr/>
          <p:nvPr/>
        </p:nvCxnSpPr>
        <p:spPr>
          <a:xfrm>
            <a:off x="569152" y="387559"/>
            <a:ext cx="0" cy="228300"/>
          </a:xfrm>
          <a:prstGeom prst="straightConnector1">
            <a:avLst/>
          </a:prstGeom>
          <a:noFill/>
          <a:ln w="38100" cap="flat" cmpd="sng">
            <a:solidFill>
              <a:srgbClr val="6BD98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l="10043" t="4480" r="39179" b="2764"/>
          <a:stretch/>
        </p:blipFill>
        <p:spPr>
          <a:xfrm>
            <a:off x="6279726" y="0"/>
            <a:ext cx="4223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l="12047" t="40815" r="12039" b="40815"/>
          <a:stretch/>
        </p:blipFill>
        <p:spPr>
          <a:xfrm>
            <a:off x="569150" y="4740363"/>
            <a:ext cx="539401" cy="13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373270">
            <a:off x="8138486" y="176411"/>
            <a:ext cx="775503" cy="77550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569150" y="907475"/>
            <a:ext cx="5228400" cy="3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Buscar pares de elementos que cumplan una condición:</a:t>
            </a:r>
            <a:r>
              <a:rPr lang="en" sz="13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Por ejemplo, encontrar dos números en un arreglo que sumen un valor dado.</a:t>
            </a:r>
            <a:endParaRPr sz="18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Invertir un arreglo: </a:t>
            </a:r>
            <a:r>
              <a:rPr lang="en" sz="13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Puedes usar dos punteros, uno al inicio y otro al final, para intercambiar los elementos y así invertir el arreglo.</a:t>
            </a:r>
            <a:endParaRPr sz="13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 b="1" dirty="0">
                <a:solidFill>
                  <a:srgbClr val="29CF49"/>
                </a:solidFill>
                <a:latin typeface="Montserrat"/>
                <a:ea typeface="Montserrat"/>
                <a:cs typeface="Montserrat"/>
                <a:sym typeface="Montserrat"/>
              </a:rPr>
              <a:t>Eliminar duplicados en un arreglo ordenado:</a:t>
            </a:r>
            <a:r>
              <a:rPr lang="en" sz="13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Dos punteros te permiten recorrer el arreglo y eliminar los elementos repetidos de forma eficiente.</a:t>
            </a:r>
            <a:endParaRPr sz="13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 b="1" dirty="0">
                <a:solidFill>
                  <a:srgbClr val="FADC12"/>
                </a:solidFill>
                <a:latin typeface="Montserrat"/>
                <a:ea typeface="Montserrat"/>
                <a:cs typeface="Montserrat"/>
                <a:sym typeface="Montserrat"/>
              </a:rPr>
              <a:t>Comparar o combinar arreglos:</a:t>
            </a:r>
            <a:r>
              <a:rPr lang="en" sz="13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Puedes usar dos punteros para recorrer dos arreglos simultáneamente y realizar comparaciones o fusiones.</a:t>
            </a:r>
            <a:endParaRPr sz="13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E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/>
        </p:nvSpPr>
        <p:spPr>
          <a:xfrm>
            <a:off x="640452" y="292935"/>
            <a:ext cx="58170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C421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Ejemplo: </a:t>
            </a:r>
            <a:r>
              <a:rPr lang="en" sz="17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Encontrar un par de números que sumen un valor dado </a:t>
            </a:r>
            <a:endParaRPr sz="1500">
              <a:solidFill>
                <a:schemeClr val="lt1"/>
              </a:solidFill>
            </a:endParaRPr>
          </a:p>
        </p:txBody>
      </p:sp>
      <p:cxnSp>
        <p:nvCxnSpPr>
          <p:cNvPr id="88" name="Google Shape;88;p16"/>
          <p:cNvCxnSpPr/>
          <p:nvPr/>
        </p:nvCxnSpPr>
        <p:spPr>
          <a:xfrm>
            <a:off x="569152" y="387559"/>
            <a:ext cx="0" cy="228300"/>
          </a:xfrm>
          <a:prstGeom prst="straightConnector1">
            <a:avLst/>
          </a:prstGeom>
          <a:noFill/>
          <a:ln w="38100" cap="flat" cmpd="sng">
            <a:solidFill>
              <a:srgbClr val="6BD98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l="10043" t="4480" r="39179" b="2764"/>
          <a:stretch/>
        </p:blipFill>
        <p:spPr>
          <a:xfrm>
            <a:off x="6334551" y="0"/>
            <a:ext cx="4223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l="12047" t="40815" r="12039" b="40815"/>
          <a:stretch/>
        </p:blipFill>
        <p:spPr>
          <a:xfrm>
            <a:off x="569150" y="4740363"/>
            <a:ext cx="539401" cy="13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373270">
            <a:off x="8138486" y="176411"/>
            <a:ext cx="775503" cy="77550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569150" y="1027000"/>
            <a:ext cx="5228400" cy="3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Supongamos que tienes un arreglo ordenado de números enteros y quieres encontrar dos números que sumen un valor objetivo.</a:t>
            </a:r>
            <a:endParaRPr sz="1300" b="1">
              <a:solidFill>
                <a:schemeClr val="lt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sz="1300" b="1">
                <a:solidFill>
                  <a:schemeClr val="lt1"/>
                </a:solidFill>
              </a:rPr>
              <a:t>Inicializa dos punteros: Uno al inicio del arreglo (</a:t>
            </a:r>
            <a:r>
              <a:rPr lang="en" sz="13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izquierda</a:t>
            </a:r>
            <a:r>
              <a:rPr lang="en" sz="1300" b="1">
                <a:solidFill>
                  <a:schemeClr val="lt1"/>
                </a:solidFill>
              </a:rPr>
              <a:t>) y otro al final (</a:t>
            </a:r>
            <a:r>
              <a:rPr lang="en" sz="13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derecha</a:t>
            </a:r>
            <a:r>
              <a:rPr lang="en" sz="1300" b="1">
                <a:solidFill>
                  <a:schemeClr val="lt1"/>
                </a:solidFill>
              </a:rPr>
              <a:t>).</a:t>
            </a:r>
            <a:endParaRPr sz="1300" b="1">
              <a:solidFill>
                <a:schemeClr val="lt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sz="1300" b="1">
                <a:solidFill>
                  <a:schemeClr val="lt1"/>
                </a:solidFill>
              </a:rPr>
              <a:t>Mientras </a:t>
            </a:r>
            <a:r>
              <a:rPr lang="en" sz="13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izquierda</a:t>
            </a:r>
            <a:r>
              <a:rPr lang="en" sz="1300" b="1">
                <a:solidFill>
                  <a:schemeClr val="lt1"/>
                </a:solidFill>
              </a:rPr>
              <a:t> sea menor que </a:t>
            </a:r>
            <a:r>
              <a:rPr lang="en" sz="13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derecha</a:t>
            </a:r>
            <a:r>
              <a:rPr lang="en" sz="1300" b="1">
                <a:solidFill>
                  <a:schemeClr val="lt1"/>
                </a:solidFill>
              </a:rPr>
              <a:t>:</a:t>
            </a:r>
            <a:endParaRPr sz="1300" b="1">
              <a:solidFill>
                <a:schemeClr val="lt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 b="1">
                <a:solidFill>
                  <a:schemeClr val="lt1"/>
                </a:solidFill>
              </a:rPr>
              <a:t>Calcula la suma de los elementos en las posiciones </a:t>
            </a:r>
            <a:r>
              <a:rPr lang="en" sz="13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izquierda</a:t>
            </a:r>
            <a:r>
              <a:rPr lang="en" sz="1300" b="1">
                <a:solidFill>
                  <a:schemeClr val="lt1"/>
                </a:solidFill>
              </a:rPr>
              <a:t> y </a:t>
            </a:r>
            <a:r>
              <a:rPr lang="en" sz="13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derecha</a:t>
            </a:r>
            <a:r>
              <a:rPr lang="en" sz="1300" b="1">
                <a:solidFill>
                  <a:schemeClr val="lt1"/>
                </a:solidFill>
              </a:rPr>
              <a:t>.</a:t>
            </a:r>
            <a:endParaRPr sz="1300" b="1">
              <a:solidFill>
                <a:schemeClr val="lt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 b="1">
                <a:solidFill>
                  <a:schemeClr val="lt1"/>
                </a:solidFill>
              </a:rPr>
              <a:t>Si la suma es igual al valor objetivo, ¡encontraste el par!</a:t>
            </a:r>
            <a:endParaRPr sz="1300" b="1">
              <a:solidFill>
                <a:schemeClr val="lt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 b="1">
                <a:solidFill>
                  <a:schemeClr val="lt1"/>
                </a:solidFill>
              </a:rPr>
              <a:t>Si la suma es menor que el valor objetivo, mueve el puntero </a:t>
            </a:r>
            <a:r>
              <a:rPr lang="en" sz="13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izquierda</a:t>
            </a:r>
            <a:r>
              <a:rPr lang="en" sz="1300" b="1">
                <a:solidFill>
                  <a:schemeClr val="lt1"/>
                </a:solidFill>
              </a:rPr>
              <a:t> una posición a la derecha.</a:t>
            </a:r>
            <a:endParaRPr sz="1300" b="1">
              <a:solidFill>
                <a:schemeClr val="lt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 b="1">
                <a:solidFill>
                  <a:schemeClr val="lt1"/>
                </a:solidFill>
              </a:rPr>
              <a:t>Si la suma es mayor que el valor objetivo, mueve el puntero </a:t>
            </a:r>
            <a:r>
              <a:rPr lang="en" sz="13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derecha</a:t>
            </a:r>
            <a:r>
              <a:rPr lang="en" sz="1300" b="1">
                <a:solidFill>
                  <a:schemeClr val="lt1"/>
                </a:solidFill>
              </a:rPr>
              <a:t> una posición a la </a:t>
            </a:r>
            <a:r>
              <a:rPr lang="en" sz="1300" b="1">
                <a:solidFill>
                  <a:srgbClr val="188038"/>
                </a:solidFill>
              </a:rPr>
              <a:t>izquierda</a:t>
            </a:r>
            <a:r>
              <a:rPr lang="en" sz="1300" b="1">
                <a:solidFill>
                  <a:schemeClr val="lt1"/>
                </a:solidFill>
              </a:rPr>
              <a:t>.</a:t>
            </a:r>
            <a:endParaRPr sz="13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E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l="12047" t="40815" r="12039" b="40815"/>
          <a:stretch/>
        </p:blipFill>
        <p:spPr>
          <a:xfrm>
            <a:off x="569150" y="4740363"/>
            <a:ext cx="539401" cy="13052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640452" y="292935"/>
            <a:ext cx="58170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Código</a:t>
            </a:r>
            <a:endParaRPr sz="2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99" name="Google Shape;99;p17"/>
          <p:cNvCxnSpPr/>
          <p:nvPr/>
        </p:nvCxnSpPr>
        <p:spPr>
          <a:xfrm>
            <a:off x="569152" y="387559"/>
            <a:ext cx="0" cy="228300"/>
          </a:xfrm>
          <a:prstGeom prst="straightConnector1">
            <a:avLst/>
          </a:prstGeom>
          <a:noFill/>
          <a:ln w="38100" cap="flat" cmpd="sng">
            <a:solidFill>
              <a:srgbClr val="FF850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" name="Google Shape;10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2364" y="104714"/>
            <a:ext cx="596800" cy="5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5">
            <a:alphaModFix/>
          </a:blip>
          <a:srcRect l="10043" t="4480" r="39179" b="2764"/>
          <a:stretch/>
        </p:blipFill>
        <p:spPr>
          <a:xfrm>
            <a:off x="4920301" y="0"/>
            <a:ext cx="4223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525" y="853935"/>
            <a:ext cx="3506343" cy="3734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E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/>
        </p:nvSpPr>
        <p:spPr>
          <a:xfrm>
            <a:off x="640452" y="292935"/>
            <a:ext cx="58170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Ventajas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108" name="Google Shape;108;p18"/>
          <p:cNvCxnSpPr/>
          <p:nvPr/>
        </p:nvCxnSpPr>
        <p:spPr>
          <a:xfrm>
            <a:off x="569152" y="387559"/>
            <a:ext cx="0" cy="228300"/>
          </a:xfrm>
          <a:prstGeom prst="straightConnector1">
            <a:avLst/>
          </a:prstGeom>
          <a:noFill/>
          <a:ln w="38100" cap="flat" cmpd="sng">
            <a:solidFill>
              <a:srgbClr val="6BD98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8"/>
          <p:cNvSpPr txBox="1"/>
          <p:nvPr/>
        </p:nvSpPr>
        <p:spPr>
          <a:xfrm>
            <a:off x="640450" y="861825"/>
            <a:ext cx="40248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Eficiencia:</a:t>
            </a:r>
            <a:r>
              <a:rPr lang="en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Reduce la complejidad temporal en muchos casos, evitando bucles anidados.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rgbClr val="29CF49"/>
                </a:solidFill>
                <a:latin typeface="Montserrat"/>
                <a:ea typeface="Montserrat"/>
                <a:cs typeface="Montserrat"/>
                <a:sym typeface="Montserrat"/>
              </a:rPr>
              <a:t>Simplicidad:</a:t>
            </a:r>
            <a:r>
              <a:rPr lang="en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Es una técnica relativamente fácil de entender e implementar.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0" name="Google Shape;110;p18"/>
          <p:cNvCxnSpPr/>
          <p:nvPr/>
        </p:nvCxnSpPr>
        <p:spPr>
          <a:xfrm>
            <a:off x="569152" y="387559"/>
            <a:ext cx="0" cy="228300"/>
          </a:xfrm>
          <a:prstGeom prst="straightConnector1">
            <a:avLst/>
          </a:prstGeom>
          <a:noFill/>
          <a:ln w="38100" cap="flat" cmpd="sng">
            <a:solidFill>
              <a:srgbClr val="FF850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125" y="503172"/>
            <a:ext cx="3392313" cy="4137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E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 amt="42000"/>
          </a:blip>
          <a:srcRect/>
          <a:stretch/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 descr="a cat is sitting on a couch and typing on a laptop computer . (proporcionado por Tenor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275" y="1238250"/>
            <a:ext cx="47434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2200275" y="689450"/>
            <a:ext cx="474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</a:rPr>
              <a:t>Hora de codear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E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 amt="42000"/>
          </a:blip>
          <a:srcRect/>
          <a:stretch/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4">
            <a:alphaModFix/>
          </a:blip>
          <a:srcRect l="12047" t="40815" r="12039" b="40815"/>
          <a:stretch/>
        </p:blipFill>
        <p:spPr>
          <a:xfrm>
            <a:off x="8288325" y="4740363"/>
            <a:ext cx="539401" cy="13052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>
            <a:spLocks noGrp="1"/>
          </p:cNvSpPr>
          <p:nvPr>
            <p:ph type="subTitle" idx="4294967295"/>
          </p:nvPr>
        </p:nvSpPr>
        <p:spPr>
          <a:xfrm>
            <a:off x="1013875" y="405423"/>
            <a:ext cx="5057700" cy="6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 olviden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4294967295"/>
          </p:nvPr>
        </p:nvSpPr>
        <p:spPr>
          <a:xfrm>
            <a:off x="2379900" y="1524050"/>
            <a:ext cx="4384200" cy="6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5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Las lecturas de       </a:t>
            </a:r>
            <a:r>
              <a:rPr lang="en" sz="5000">
                <a:solidFill>
                  <a:srgbClr val="606CE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	   </a:t>
            </a:r>
            <a:r>
              <a:rPr lang="en" sz="5000">
                <a:solidFill>
                  <a:schemeClr val="lt1"/>
                </a:solidFill>
                <a:highlight>
                  <a:srgbClr val="5866F3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edu.devf.la</a:t>
            </a:r>
            <a:r>
              <a:rPr lang="en" sz="5000">
                <a:solidFill>
                  <a:schemeClr val="lt1"/>
                </a:solidFill>
                <a:highlight>
                  <a:srgbClr val="606CEA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</Words>
  <Application>Microsoft Office PowerPoint</Application>
  <PresentationFormat>Presentación en pantalla (16:9)</PresentationFormat>
  <Paragraphs>27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Montserrat ExtraBold</vt:lpstr>
      <vt:lpstr>Montserrat Black</vt:lpstr>
      <vt:lpstr>Montserrat</vt:lpstr>
      <vt:lpstr>Arial</vt:lpstr>
      <vt:lpstr>Roboto Mono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ANDRES FELIPE SANCHEZ ORTIZ</cp:lastModifiedBy>
  <cp:revision>1</cp:revision>
  <dcterms:modified xsi:type="dcterms:W3CDTF">2025-03-27T18:40:18Z</dcterms:modified>
</cp:coreProperties>
</file>